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7" r:id="rId2"/>
    <p:sldId id="264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836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08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1104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09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71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9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5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6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6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0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D165F-A231-4945-8EC9-29613416F50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87E7F06-4636-4A19-8A17-2DDBF3F5F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hyperlink" Target="https://r.search.yahoo.com/_ylt=Awr.xnvwYaRkjFoJM5FXNyoA;_ylu=Y29sbwNncTEEcG9zAzEEdnRpZAMEc2VjA3Ny/RV=2/RE=1688523376/RO=10/RU=https%3a%2f%2fwww.bcci.tv%2f/RK=2/RS=H8OjZOyb6E3pSdJ374MUywkL_wg-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cricinfo.com/records/team/batting-most-runs-career/india-6/one-day-internationals-2" TargetMode="External"/><Relationship Id="rId2" Type="http://schemas.openxmlformats.org/officeDocument/2006/relationships/hyperlink" Target="https://www.espncricinfo.com/records/team/batting-most-runs-career/india-6/test-matches-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www.espncricinfo.com/records/team/batting-most-runs-career/india-6/twenty20-internationals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5A55-6685-0935-F51A-439AC93CC32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Indian Cricket Team Batting Stats </a:t>
            </a:r>
            <a:br>
              <a:rPr lang="en-US" sz="3200" b="1" i="1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Analysis Of all time Using </a:t>
            </a:r>
            <a:br>
              <a:rPr lang="en-US" sz="3200" b="1" i="1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POWER BI</a:t>
            </a: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         </a:t>
            </a:r>
            <a:br>
              <a:rPr lang="en-US" sz="4000" b="1" i="1" dirty="0">
                <a:solidFill>
                  <a:schemeClr val="bg1"/>
                </a:solidFill>
              </a:rPr>
            </a:br>
            <a:br>
              <a:rPr lang="en-US" sz="4000" b="1" i="1" dirty="0">
                <a:solidFill>
                  <a:schemeClr val="bg1"/>
                </a:solidFill>
              </a:rPr>
            </a:br>
            <a:r>
              <a:rPr lang="en-US" sz="4000" b="1" i="1" dirty="0">
                <a:solidFill>
                  <a:schemeClr val="bg1"/>
                </a:solidFill>
              </a:rPr>
              <a:t>        N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27107-AC67-9179-765B-68748B09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" y="2223246"/>
            <a:ext cx="5414683" cy="35410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68B015-59CE-8BBB-3A0B-F7BDEEA6A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75" y="2223246"/>
            <a:ext cx="4697506" cy="35410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ction Button: Blank 10">
            <a:hlinkClick r:id="rId4" highlightClick="1"/>
            <a:extLst>
              <a:ext uri="{FF2B5EF4-FFF2-40B4-BE49-F238E27FC236}">
                <a16:creationId xmlns:a16="http://schemas.microsoft.com/office/drawing/2014/main" id="{CE1D5E92-6116-EC36-3AEE-CA61F1A9EFA7}"/>
              </a:ext>
            </a:extLst>
          </p:cNvPr>
          <p:cNvSpPr/>
          <p:nvPr/>
        </p:nvSpPr>
        <p:spPr>
          <a:xfrm>
            <a:off x="6785070" y="2223246"/>
            <a:ext cx="673568" cy="779931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9C83EE-2812-175E-D3F7-06DBCC1CD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5" y="2223245"/>
            <a:ext cx="815789" cy="7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4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DE8C-30FB-71BF-7BDF-2485E732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6541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Cleaning Using Split Function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A8022-A0A3-8063-7AF4-C92DBA58A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024" y="1766047"/>
            <a:ext cx="5710517" cy="4136979"/>
          </a:xfrm>
        </p:spPr>
        <p:txBody>
          <a:bodyPr/>
          <a:lstStyle/>
          <a:p>
            <a:pPr>
              <a:buClrTx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Score Column Contain * which make data type as Text So split it using Split Function.</a:t>
            </a:r>
          </a:p>
          <a:p>
            <a:pPr>
              <a:buClrTx/>
            </a:pPr>
            <a: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Appropriate Option For Splitting .</a:t>
            </a:r>
          </a:p>
          <a:p>
            <a:pPr>
              <a:buClrTx/>
            </a:pPr>
            <a: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Split data Change Data Type if needed also Delete unnecessary Column created through </a:t>
            </a:r>
            <a:r>
              <a:rPr lang="en-US" sz="20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Spliting</a:t>
            </a:r>
            <a:endParaRPr lang="en-US" sz="2000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Tx/>
            </a:pP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Ball Faced Contains + sign split it and then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changed the data type as Whole Number.</a:t>
            </a:r>
          </a:p>
          <a:p>
            <a:pPr>
              <a:buClrTx/>
            </a:pPr>
            <a:r>
              <a:rPr lang="en-US" sz="20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Followed this step to Clean remaining 2 Columns </a:t>
            </a:r>
            <a:endParaRPr lang="en-US" sz="2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en-US" sz="2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Tx/>
            </a:pPr>
            <a:endParaRPr lang="en-US" sz="20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3126656-477E-FB7D-6258-F6A2351FA4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48767" y="1515035"/>
            <a:ext cx="4338637" cy="22411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EF682-2EDC-4C4B-A1ED-253199B25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7" y="4230277"/>
            <a:ext cx="4455844" cy="23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8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3E2A-6B1D-53B3-9274-B9AF0804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917819"/>
          </a:xfrm>
        </p:spPr>
        <p:txBody>
          <a:bodyPr>
            <a:normAutofit fontScale="90000"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Loading : 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DBE19-0851-2E2C-0613-9ECDAA27A27D}"/>
              </a:ext>
            </a:extLst>
          </p:cNvPr>
          <p:cNvSpPr txBox="1"/>
          <p:nvPr/>
        </p:nvSpPr>
        <p:spPr>
          <a:xfrm>
            <a:off x="2510118" y="2169459"/>
            <a:ext cx="757517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After Cleaning table follow these step for remaining 2 tables.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At last Load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And moved towards the Dashboard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B6AD5-B015-4B59-D398-3ECA66E7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3663652"/>
            <a:ext cx="7044135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3A744C-D6C5-62DD-7CCC-4E7AEF5AA2DF}"/>
              </a:ext>
            </a:extLst>
          </p:cNvPr>
          <p:cNvSpPr txBox="1"/>
          <p:nvPr/>
        </p:nvSpPr>
        <p:spPr>
          <a:xfrm>
            <a:off x="1909482" y="510988"/>
            <a:ext cx="96998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Test Cricket Batting Stats Analysis :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6F185-950E-AC07-5F43-17D8FF554AEC}"/>
              </a:ext>
            </a:extLst>
          </p:cNvPr>
          <p:cNvSpPr txBox="1"/>
          <p:nvPr/>
        </p:nvSpPr>
        <p:spPr>
          <a:xfrm>
            <a:off x="1362635" y="1407459"/>
            <a:ext cx="5226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In this Visual it indicates  runs by Player name where I use Line Chart.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Line chart indicates the small change in trend so here it indicates how Other Batsman Runs differ from  each other.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59FF1-88EA-A3FC-F24E-3AAE18A4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06" y="849542"/>
            <a:ext cx="4966447" cy="2466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3C995-F527-D6E3-CE1B-961BD787CE36}"/>
              </a:ext>
            </a:extLst>
          </p:cNvPr>
          <p:cNvSpPr txBox="1"/>
          <p:nvPr/>
        </p:nvSpPr>
        <p:spPr>
          <a:xfrm>
            <a:off x="1362635" y="4123765"/>
            <a:ext cx="5074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In 2</a:t>
            </a:r>
            <a:r>
              <a:rPr lang="en-US" b="1" baseline="30000" dirty="0">
                <a:solidFill>
                  <a:schemeClr val="bg1"/>
                </a:solidFill>
              </a:rPr>
              <a:t>nd</a:t>
            </a:r>
            <a:r>
              <a:rPr lang="en-US" b="1" dirty="0">
                <a:solidFill>
                  <a:schemeClr val="bg1"/>
                </a:solidFill>
              </a:rPr>
              <a:t> visual we plotted Centuries by Player name in bar chart.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Bar Chart Compare the 2 or more features.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So here it compare how far the batsman from each other.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220EC-B0C4-0415-EE48-39A216CE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06" y="4168753"/>
            <a:ext cx="4966447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0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3B67B-213D-CB0C-C963-47C487E48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765" y="1021975"/>
            <a:ext cx="5856340" cy="173018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Moving Towards next chart here I use Table which gives info about Player with its avg. , Matches , Total ducks.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968B7-F1DD-88EF-6167-8C95406ED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5766" y="3428999"/>
            <a:ext cx="5856340" cy="270285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With help of Donut Chart I plot the Strike rate of batsman</a:t>
            </a:r>
          </a:p>
          <a:p>
            <a:r>
              <a:rPr lang="en-US" b="1" dirty="0">
                <a:solidFill>
                  <a:schemeClr val="bg1"/>
                </a:solidFill>
              </a:rPr>
              <a:t>And Comparison done based on the area they occupied in the Donut Chart.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33B9D-9374-48F5-A7DF-E4ECD7801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29" y="645458"/>
            <a:ext cx="3999001" cy="250115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FD9F86-14F6-868D-A127-FA69B5352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21138" y="3666717"/>
            <a:ext cx="4459874" cy="23396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42E18-46CA-132C-DCBD-06D86BFB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38" y="645458"/>
            <a:ext cx="4397121" cy="25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627AE-2F44-E635-C00D-AEB071DFB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4354" y="475129"/>
            <a:ext cx="5497752" cy="2357718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Here I use CARD , Guage visual to get sum , count of total fifties , Centuries , 4s , 6s , total Runs.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Also Slicer is use to filter out stats According to Matches Played By Player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C4FE5-224F-FC79-614D-C19F32078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6956" y="475129"/>
            <a:ext cx="4630597" cy="23577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DADF5-C82B-0B22-413C-0567311A8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6956" y="3110751"/>
            <a:ext cx="4872643" cy="317350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Finally Our Dashboard for test stats is ready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5DD8B-A4E4-EE1D-E0A9-27C0C480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39" y="475129"/>
            <a:ext cx="4732430" cy="861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12611-C945-EF99-3510-6A9E4889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56" y="1336264"/>
            <a:ext cx="4681512" cy="1496583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53BB0A88-5838-1C97-DBD1-6071A21833E6}"/>
              </a:ext>
            </a:extLst>
          </p:cNvPr>
          <p:cNvSpPr/>
          <p:nvPr/>
        </p:nvSpPr>
        <p:spPr>
          <a:xfrm>
            <a:off x="7575176" y="4267200"/>
            <a:ext cx="2366683" cy="77096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8F18D2-BA1C-715E-220C-8E69B9AC4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30942" y="3151769"/>
            <a:ext cx="6436658" cy="30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AEB7-F069-60AF-9945-8DB615D2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89092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ODI Cricket Stats Analysis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23EE5-3DBD-55F5-9120-7BFA77FAB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1576" y="1102659"/>
            <a:ext cx="5300529" cy="2474259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Here1</a:t>
            </a:r>
            <a:r>
              <a:rPr lang="en-US" sz="1800" b="1" baseline="30000" dirty="0">
                <a:solidFill>
                  <a:schemeClr val="bg1"/>
                </a:solidFill>
              </a:rPr>
              <a:t>st</a:t>
            </a:r>
            <a:r>
              <a:rPr lang="en-US" sz="1800" b="1" dirty="0">
                <a:solidFill>
                  <a:schemeClr val="bg1"/>
                </a:solidFill>
              </a:rPr>
              <a:t> Visual was plotted as Clustered bar chart.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It gives Count of Centuries and Fifties scored by batsman and compare the stats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78861-EB9C-E1D6-9E21-097D70CF0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576" y="4150658"/>
            <a:ext cx="5300530" cy="2083231"/>
          </a:xfrm>
        </p:spPr>
        <p:txBody>
          <a:bodyPr/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In Second chart we uses pie chart.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To compare the number of matches played by player in One Day Internationals.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BC644-8BD6-2B58-B794-DEED4AFD8C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6BD28-53EF-93F2-7DE8-389DAA5880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02A13-D47E-566E-BE9D-5EF792A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56" y="1371172"/>
            <a:ext cx="4890573" cy="50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598228-BD00-F228-4927-D13EF9CC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564" y="968189"/>
            <a:ext cx="4285129" cy="50919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3D6E3-EE1B-DD46-8C97-82FBBF36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968188"/>
            <a:ext cx="5513294" cy="4892861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Moving Toward the next visual is Tree map it gives total runs scored in carrier by player.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The Player with higher number will occupy large section in this graph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After Tree map Next Chart is Area Chart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It gives the Strike rate of Player in area Chart</a:t>
            </a:r>
          </a:p>
        </p:txBody>
      </p:sp>
    </p:spTree>
    <p:extLst>
      <p:ext uri="{BB962C8B-B14F-4D97-AF65-F5344CB8AC3E}">
        <p14:creationId xmlns:p14="http://schemas.microsoft.com/office/powerpoint/2010/main" val="303110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016365-4A91-2E23-5F24-60E8D98CB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183" y="540441"/>
            <a:ext cx="3356935" cy="16917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F49BB-C379-9E86-0708-754306BD0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0542" y="446085"/>
            <a:ext cx="5450540" cy="3758362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Next is Funnel Chart 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Here I Plotted sum of 6s </a:t>
            </a:r>
            <a:r>
              <a:rPr lang="en-US" sz="1800" b="1" dirty="0" err="1">
                <a:solidFill>
                  <a:schemeClr val="bg1"/>
                </a:solidFill>
              </a:rPr>
              <a:t>hitted</a:t>
            </a:r>
            <a:r>
              <a:rPr lang="en-US" sz="1800" b="1" dirty="0">
                <a:solidFill>
                  <a:schemeClr val="bg1"/>
                </a:solidFill>
              </a:rPr>
              <a:t> by </a:t>
            </a:r>
            <a:r>
              <a:rPr lang="en-US" sz="1800" b="1" dirty="0" err="1">
                <a:solidFill>
                  <a:schemeClr val="bg1"/>
                </a:solidFill>
              </a:rPr>
              <a:t>bastman</a:t>
            </a:r>
            <a:r>
              <a:rPr lang="en-US" sz="1800" b="1" dirty="0">
                <a:solidFill>
                  <a:schemeClr val="bg1"/>
                </a:solidFill>
              </a:rPr>
              <a:t>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Also Multiple card is used to count or to get sum of centuries , fifties ,4s and 6s.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Here I apply slicer on inning column to get stats according to innings played by batsman in their carrier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6D2CE-680B-94E7-678B-B5832AA8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183" y="2484618"/>
            <a:ext cx="3500370" cy="1459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1FB01-90B6-6CC1-AB80-A5680FEC0628}"/>
              </a:ext>
            </a:extLst>
          </p:cNvPr>
          <p:cNvSpPr txBox="1"/>
          <p:nvPr/>
        </p:nvSpPr>
        <p:spPr>
          <a:xfrm>
            <a:off x="8462682" y="4329953"/>
            <a:ext cx="3191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Finally Dashboard for ODI Stats is also Ready 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411A2A1-2D3A-4181-77C6-EFA1E5405085}"/>
              </a:ext>
            </a:extLst>
          </p:cNvPr>
          <p:cNvSpPr/>
          <p:nvPr/>
        </p:nvSpPr>
        <p:spPr>
          <a:xfrm>
            <a:off x="8543365" y="5316071"/>
            <a:ext cx="1990164" cy="70788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A861A-EECC-2390-E3A8-600EB29A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70" y="4055184"/>
            <a:ext cx="567914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6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AFDE-CA38-C027-D002-BBE7414C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5508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T20 Batting Stats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104E3-0045-9E44-50F7-D169DB01A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0" y="1120589"/>
            <a:ext cx="3821113" cy="51188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1CD39-A00A-185C-D384-003A0C4D8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1200" y="1120588"/>
            <a:ext cx="4966447" cy="520849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Here in 1</a:t>
            </a:r>
            <a:r>
              <a:rPr lang="en-US" sz="1600" b="1" baseline="30000" dirty="0">
                <a:solidFill>
                  <a:schemeClr val="bg1"/>
                </a:solidFill>
              </a:rPr>
              <a:t>st</a:t>
            </a:r>
            <a:r>
              <a:rPr lang="en-US" sz="1600" b="1" dirty="0">
                <a:solidFill>
                  <a:schemeClr val="bg1"/>
                </a:solidFill>
              </a:rPr>
              <a:t> visual line and Staked Column chart is use.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It gives number of innings played by player in Bar and count of centuries the batsman </a:t>
            </a:r>
            <a:r>
              <a:rPr lang="en-US" sz="1600" b="1" dirty="0" err="1">
                <a:solidFill>
                  <a:schemeClr val="bg1"/>
                </a:solidFill>
              </a:rPr>
              <a:t>hitted</a:t>
            </a:r>
            <a:r>
              <a:rPr lang="en-US" sz="1600" b="1" dirty="0">
                <a:solidFill>
                  <a:schemeClr val="bg1"/>
                </a:solidFill>
              </a:rPr>
              <a:t>  in the Form of Column chart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In Second Visual I used line graph to check out change in the trend or AVG. AND Strike rate of player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And Compare Str. Rate and Batting Avg. of Batsman.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8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2033B5-F702-6263-FBEF-F70FA2C3E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498" y="519953"/>
            <a:ext cx="3761231" cy="32900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017BC-B7FB-8213-FEC5-A404C9A64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0894" y="708211"/>
            <a:ext cx="5683624" cy="5450541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In 3</a:t>
            </a:r>
            <a:r>
              <a:rPr lang="en-US" sz="1800" b="1" baseline="30000" dirty="0">
                <a:solidFill>
                  <a:schemeClr val="bg1"/>
                </a:solidFill>
              </a:rPr>
              <a:t>rd</a:t>
            </a:r>
            <a:r>
              <a:rPr lang="en-US" sz="1800" b="1" dirty="0">
                <a:solidFill>
                  <a:schemeClr val="bg1"/>
                </a:solidFill>
              </a:rPr>
              <a:t> Visual we compare sum of  matches </a:t>
            </a:r>
            <a:r>
              <a:rPr lang="en-US" sz="1800" b="1" dirty="0" err="1">
                <a:solidFill>
                  <a:schemeClr val="bg1"/>
                </a:solidFill>
              </a:rPr>
              <a:t>playes</a:t>
            </a:r>
            <a:r>
              <a:rPr lang="en-US" sz="1800" b="1" dirty="0">
                <a:solidFill>
                  <a:schemeClr val="bg1"/>
                </a:solidFill>
              </a:rPr>
              <a:t> by player in T20 format.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For this here I used tree map 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In 4</a:t>
            </a:r>
            <a:r>
              <a:rPr lang="en-US" sz="1800" b="1" baseline="30000" dirty="0">
                <a:solidFill>
                  <a:schemeClr val="bg1"/>
                </a:solidFill>
              </a:rPr>
              <a:t>th</a:t>
            </a:r>
            <a:r>
              <a:rPr lang="en-US" sz="1800" b="1" dirty="0">
                <a:solidFill>
                  <a:schemeClr val="bg1"/>
                </a:solidFill>
              </a:rPr>
              <a:t> Visual I Plotted  area chart 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For total number of </a:t>
            </a:r>
            <a:r>
              <a:rPr lang="en-US" sz="1800" b="1" dirty="0" err="1">
                <a:solidFill>
                  <a:schemeClr val="bg1"/>
                </a:solidFill>
              </a:rPr>
              <a:t>Boundry</a:t>
            </a:r>
            <a:r>
              <a:rPr lang="en-US" sz="1800" b="1" dirty="0">
                <a:solidFill>
                  <a:schemeClr val="bg1"/>
                </a:solidFill>
              </a:rPr>
              <a:t> i.e. 6s and 4s </a:t>
            </a:r>
            <a:r>
              <a:rPr lang="en-US" sz="1800" b="1" dirty="0" err="1">
                <a:solidFill>
                  <a:schemeClr val="bg1"/>
                </a:solidFill>
              </a:rPr>
              <a:t>hitted</a:t>
            </a:r>
            <a:r>
              <a:rPr lang="en-US" sz="1800" b="1" dirty="0">
                <a:solidFill>
                  <a:schemeClr val="bg1"/>
                </a:solidFill>
              </a:rPr>
              <a:t> by  batsman in his entire T 20 Carrier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</a:rPr>
              <a:t>Lastly Added Different Cards to Count or getting sum of different Features i.e. Runs ,Centuries, fifties.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</a:rPr>
              <a:t>Sclicers</a:t>
            </a:r>
            <a:r>
              <a:rPr lang="en-US" sz="1600" b="1" dirty="0">
                <a:solidFill>
                  <a:schemeClr val="bg1"/>
                </a:solidFill>
              </a:rPr>
              <a:t> added  to filter out  the stats.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68393-9915-EEF9-116C-B2D7C9D5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98" y="4060757"/>
            <a:ext cx="3761230" cy="708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487AD-F445-F683-7AD4-DF36BF1F0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97" y="5020235"/>
            <a:ext cx="3761231" cy="15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22DC-34F5-9AB7-E667-0FAE3FA8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spc="105" dirty="0">
                <a:solidFill>
                  <a:schemeClr val="bg1"/>
                </a:solidFill>
                <a:latin typeface="Bahnschrift" panose="020B0502040204020203" pitchFamily="34" charset="0"/>
              </a:rPr>
              <a:t>WHAT</a:t>
            </a:r>
            <a:r>
              <a:rPr lang="en-US" sz="3600" b="1" spc="2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spc="110" dirty="0">
                <a:solidFill>
                  <a:schemeClr val="bg1"/>
                </a:solidFill>
                <a:latin typeface="Bahnschrift" panose="020B0502040204020203" pitchFamily="34" charset="0"/>
              </a:rPr>
              <a:t>IS</a:t>
            </a:r>
            <a:r>
              <a:rPr lang="en-US" sz="3600" b="1" spc="2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spc="155" dirty="0">
                <a:solidFill>
                  <a:schemeClr val="bg1"/>
                </a:solidFill>
                <a:latin typeface="Bahnschrift" panose="020B0502040204020203" pitchFamily="34" charset="0"/>
              </a:rPr>
              <a:t>POWER</a:t>
            </a:r>
            <a:r>
              <a:rPr lang="en-US" sz="3600" b="1" spc="25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3600" b="1" spc="75" dirty="0">
                <a:solidFill>
                  <a:schemeClr val="bg1"/>
                </a:solidFill>
                <a:latin typeface="Bahnschrift" panose="020B0502040204020203" pitchFamily="34" charset="0"/>
              </a:rPr>
              <a:t>BI ?</a:t>
            </a: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D116-A12C-B64F-2B2F-8B234FFE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1"/>
            <a:ext cx="4537729" cy="3361764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bg1"/>
              </a:buClr>
            </a:pP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Power BI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</a:t>
            </a:r>
            <a:r>
              <a:rPr lang="en-US" sz="2000" b="1" spc="-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w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b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ll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g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ce  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oo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</a:t>
            </a:r>
            <a:r>
              <a:rPr lang="en-US" sz="2000" b="1" spc="-5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b</a:t>
            </a:r>
            <a:r>
              <a:rPr lang="en-US" sz="2000" b="1" spc="-5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y</a:t>
            </a:r>
            <a:r>
              <a:rPr lang="en-US" sz="2000" b="1" spc="1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114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ic</a:t>
            </a:r>
            <a:r>
              <a:rPr lang="en-US" sz="2000" b="1" spc="-7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17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.</a:t>
            </a:r>
            <a:r>
              <a:rPr lang="en-US" sz="2000" b="1" spc="1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US" sz="2000" b="1" spc="4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b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5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  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c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nn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c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17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,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</a:t>
            </a:r>
            <a:r>
              <a:rPr lang="en-US" sz="2000" b="1" spc="-17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,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4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z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 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</a:t>
            </a:r>
            <a:r>
              <a:rPr lang="en-US" sz="2000" b="1" spc="-7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-7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c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7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-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7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.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</a:p>
          <a:p>
            <a:pPr>
              <a:buClr>
                <a:schemeClr val="bg1"/>
              </a:buClr>
            </a:pPr>
            <a:r>
              <a:rPr lang="en-US" sz="2000" b="1" spc="-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W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h 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 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c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4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x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g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9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f  </a:t>
            </a:r>
            <a:r>
              <a:rPr lang="en-US" sz="2000" b="1" spc="-4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0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l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z</a:t>
            </a:r>
            <a:r>
              <a:rPr lang="en-US" sz="2000" b="1" spc="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</a:t>
            </a:r>
            <a:r>
              <a:rPr lang="en-US" sz="2000" b="1" spc="-1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</a:t>
            </a:r>
            <a:r>
              <a:rPr lang="en-US" sz="2000" b="1" spc="-2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1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n</a:t>
            </a:r>
            <a:r>
              <a:rPr lang="en-US" sz="2000" b="1" spc="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</a:t>
            </a:r>
            <a:r>
              <a:rPr lang="en-US" sz="2000" b="1" spc="-17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,</a:t>
            </a:r>
            <a:r>
              <a:rPr lang="en-US" sz="2000" b="1" spc="1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5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</a:t>
            </a:r>
            <a:r>
              <a:rPr lang="en-US" sz="2000" b="1" spc="-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w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1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B</a:t>
            </a:r>
            <a:r>
              <a:rPr lang="en-US" sz="2000" b="1" spc="4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6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p</a:t>
            </a:r>
            <a:r>
              <a:rPr lang="en-US" sz="2000" b="1" spc="-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o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w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</a:t>
            </a:r>
            <a:r>
              <a:rPr lang="en-US" sz="2000" b="1" spc="-5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r</a:t>
            </a:r>
            <a:r>
              <a:rPr lang="en-US" sz="2000" b="1" spc="5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s  </a:t>
            </a:r>
            <a:r>
              <a:rPr lang="en-US" sz="2000" b="1" spc="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users </a:t>
            </a:r>
            <a:r>
              <a:rPr lang="en-US" sz="2000" b="1" spc="-7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to </a:t>
            </a:r>
            <a:r>
              <a:rPr lang="en-US" sz="2000" b="1" spc="1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gain </a:t>
            </a:r>
            <a:r>
              <a:rPr lang="en-US" sz="2000" b="1" spc="-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valuable </a:t>
            </a:r>
            <a:r>
              <a:rPr lang="en-US" sz="2000" b="1" spc="-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insights </a:t>
            </a:r>
            <a:r>
              <a:rPr lang="en-US" sz="2000" b="1" spc="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and </a:t>
            </a:r>
            <a:r>
              <a:rPr lang="en-US" sz="2000" b="1" spc="-3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make </a:t>
            </a:r>
            <a:r>
              <a:rPr lang="en-US" sz="2000" b="1" spc="-3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2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data-driven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decisions</a:t>
            </a:r>
            <a:r>
              <a:rPr lang="en-US" sz="2000" b="1" spc="-85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 </a:t>
            </a:r>
            <a:r>
              <a:rPr lang="en-US" sz="2000" b="1" spc="-60" dirty="0">
                <a:solidFill>
                  <a:schemeClr val="tx1"/>
                </a:solidFill>
                <a:latin typeface="Sitka Subheading Semibold" pitchFamily="2" charset="0"/>
                <a:cs typeface="Trebuchet MS"/>
              </a:rPr>
              <a:t>effortlessly</a:t>
            </a:r>
            <a:endParaRPr lang="en-US" sz="2000" b="1" dirty="0">
              <a:solidFill>
                <a:schemeClr val="tx1"/>
              </a:solidFill>
              <a:latin typeface="Sitka Subheading Semibold" pitchFamily="2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5BD216C-D5E4-3C89-6584-F5A3A97E3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599"/>
            <a:ext cx="304800" cy="17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62959-1DAF-B1AF-A216-2D07772A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19" y="1694329"/>
            <a:ext cx="4204446" cy="38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7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F211-260A-C90A-92DB-9C784CD7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541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Finally Dashboard For T20 Stats Also Ready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FBBE3-EE5B-C293-F750-BE983D17A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2133600"/>
            <a:ext cx="914400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46D2-C141-E968-ADB0-6E60E46E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43" y="471710"/>
            <a:ext cx="8911687" cy="98057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After Creating three Dashboard on 1</a:t>
            </a:r>
            <a:r>
              <a:rPr lang="en-US" sz="2400" b="1" baseline="30000" dirty="0">
                <a:solidFill>
                  <a:schemeClr val="bg1"/>
                </a:solidFill>
              </a:rPr>
              <a:t>st</a:t>
            </a:r>
            <a:r>
              <a:rPr lang="en-US" sz="2400" b="1" dirty="0">
                <a:solidFill>
                  <a:schemeClr val="bg1"/>
                </a:solidFill>
              </a:rPr>
              <a:t> Page I Created </a:t>
            </a:r>
            <a:r>
              <a:rPr lang="en-US" sz="2400" b="1">
                <a:solidFill>
                  <a:schemeClr val="bg1"/>
                </a:solidFill>
              </a:rPr>
              <a:t>different Navigation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54BA9-BC45-13DB-FDB6-B78C4C59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243" y="1752600"/>
            <a:ext cx="9754369" cy="1573306"/>
          </a:xfrm>
        </p:spPr>
        <p:txBody>
          <a:bodyPr/>
          <a:lstStyle/>
          <a:p>
            <a:r>
              <a:rPr lang="en-US" dirty="0"/>
              <a:t>The Navigation buttons are placed with action to navigate through pages . </a:t>
            </a:r>
          </a:p>
          <a:p>
            <a:r>
              <a:rPr lang="en-US" dirty="0"/>
              <a:t>Also One Navigation Button With URL Is placed which will redirect us to the website.</a:t>
            </a:r>
          </a:p>
          <a:p>
            <a:r>
              <a:rPr lang="en-US" dirty="0"/>
              <a:t>Back Buttons Also given to each dashboard to return on 1st page or Home Page.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4876E-8D7A-7B06-F2DB-30F020EA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2" y="3532095"/>
            <a:ext cx="5773270" cy="2779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726AF-643A-742B-EA63-9653938E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59" y="3532094"/>
            <a:ext cx="4706470" cy="27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6497A-6A54-0C99-EED4-FE9BEBBA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1576891"/>
            <a:ext cx="4567517" cy="2260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E732D-D733-86E7-6F04-3EC24FF4B0ED}"/>
              </a:ext>
            </a:extLst>
          </p:cNvPr>
          <p:cNvSpPr txBox="1"/>
          <p:nvPr/>
        </p:nvSpPr>
        <p:spPr>
          <a:xfrm>
            <a:off x="2680447" y="322729"/>
            <a:ext cx="6490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C000"/>
                </a:solidFill>
              </a:rPr>
              <a:t>Final Project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984DA-67A7-8E24-8770-95BF65C0C3A1}"/>
              </a:ext>
            </a:extLst>
          </p:cNvPr>
          <p:cNvSpPr txBox="1"/>
          <p:nvPr/>
        </p:nvSpPr>
        <p:spPr>
          <a:xfrm>
            <a:off x="2420471" y="1039906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A9FB-22A6-29D1-ECCC-03244E07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8" y="1576892"/>
            <a:ext cx="4760259" cy="2260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68D8D-6946-F78B-9877-D0C438FB2ECA}"/>
              </a:ext>
            </a:extLst>
          </p:cNvPr>
          <p:cNvSpPr txBox="1"/>
          <p:nvPr/>
        </p:nvSpPr>
        <p:spPr>
          <a:xfrm>
            <a:off x="7620000" y="1039906"/>
            <a:ext cx="326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Dashboard /Test stats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25988-E62F-6352-D894-EF54A782E912}"/>
              </a:ext>
            </a:extLst>
          </p:cNvPr>
          <p:cNvSpPr txBox="1"/>
          <p:nvPr/>
        </p:nvSpPr>
        <p:spPr>
          <a:xfrm>
            <a:off x="2357718" y="4052954"/>
            <a:ext cx="317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30000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Dashboard/ ODI Stats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A49CC-04FF-70A3-5C13-2C01BB2B1647}"/>
              </a:ext>
            </a:extLst>
          </p:cNvPr>
          <p:cNvSpPr txBox="1"/>
          <p:nvPr/>
        </p:nvSpPr>
        <p:spPr>
          <a:xfrm>
            <a:off x="7503459" y="4285129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Dashboard/ T20 Stats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E74B3D-A498-EA95-1FA2-2029C9495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64" y="4823012"/>
            <a:ext cx="4567517" cy="1933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D2926-8086-1C82-A130-0C3644A87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88" y="4823012"/>
            <a:ext cx="4760259" cy="193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E856-CB12-CC4E-9FC2-947DF0EF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4876800"/>
            <a:ext cx="8911687" cy="1147482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Thank You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C4A36C-5306-13DA-B404-9DFD59A1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1"/>
            <a:ext cx="5572125" cy="44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6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2C99-C44C-5C15-5D68-5A368B99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3600" b="1" spc="10" dirty="0">
                <a:solidFill>
                  <a:schemeClr val="bg1"/>
                </a:solidFill>
                <a:latin typeface="Trebuchet MS"/>
                <a:cs typeface="Trebuchet MS"/>
              </a:rPr>
              <a:t>DATA </a:t>
            </a:r>
            <a:r>
              <a:rPr lang="en-US" sz="3600" b="1" spc="80" dirty="0">
                <a:solidFill>
                  <a:schemeClr val="bg1"/>
                </a:solidFill>
                <a:latin typeface="Trebuchet MS"/>
                <a:cs typeface="Trebuchet MS"/>
              </a:rPr>
              <a:t>VISUALIZATION</a:t>
            </a:r>
            <a:r>
              <a:rPr lang="en-US" sz="3600" b="1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3600" b="1" spc="75" dirty="0">
                <a:solidFill>
                  <a:schemeClr val="bg1"/>
                </a:solidFill>
                <a:latin typeface="Trebuchet MS"/>
                <a:cs typeface="Trebuchet MS"/>
              </a:rPr>
              <a:t>WITH</a:t>
            </a:r>
            <a:r>
              <a:rPr lang="en-US" sz="3600" b="1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3600" b="1" spc="90" dirty="0">
                <a:solidFill>
                  <a:schemeClr val="bg1"/>
                </a:solidFill>
                <a:latin typeface="Trebuchet MS"/>
                <a:cs typeface="Trebuchet MS"/>
              </a:rPr>
              <a:t>POWER</a:t>
            </a:r>
            <a:r>
              <a:rPr lang="en-US" sz="3600" b="1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3600" b="1" spc="55" dirty="0">
                <a:solidFill>
                  <a:schemeClr val="bg1"/>
                </a:solidFill>
                <a:latin typeface="Trebuchet MS"/>
                <a:cs typeface="Trebuchet MS"/>
              </a:rPr>
              <a:t>BI</a:t>
            </a:r>
            <a:br>
              <a:rPr lang="en-US" sz="3600" dirty="0">
                <a:latin typeface="Trebuchet MS"/>
                <a:cs typeface="Trebuchet MS"/>
              </a:rPr>
            </a:br>
            <a:br>
              <a:rPr lang="en-US" sz="3200" dirty="0">
                <a:latin typeface="Trebuchet MS"/>
                <a:cs typeface="Trebuchet M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7C9A-0D8E-A554-DBD8-A53A25BCE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4753" y="2133600"/>
            <a:ext cx="6078323" cy="3777622"/>
          </a:xfrm>
        </p:spPr>
        <p:txBody>
          <a:bodyPr/>
          <a:lstStyle/>
          <a:p>
            <a:pPr>
              <a:buClrTx/>
            </a:pPr>
            <a:r>
              <a:rPr lang="en-US" b="1" dirty="0">
                <a:solidFill>
                  <a:srgbClr val="FF9933"/>
                </a:solidFill>
              </a:rPr>
              <a:t>DATA Visualization Process in Power BI is nothing but to create different Visuals or Graph using Features Available in out data</a:t>
            </a:r>
          </a:p>
          <a:p>
            <a:pPr>
              <a:buClrTx/>
            </a:pPr>
            <a:r>
              <a:rPr lang="en-US" b="1" dirty="0">
                <a:solidFill>
                  <a:srgbClr val="FF9933"/>
                </a:solidFill>
              </a:rPr>
              <a:t>It includes Following steps :</a:t>
            </a:r>
          </a:p>
          <a:p>
            <a:pPr marL="400050" indent="-400050">
              <a:buClrTx/>
              <a:buFont typeface="+mj-lt"/>
              <a:buAutoNum type="romanUcPeriod"/>
            </a:pPr>
            <a:r>
              <a:rPr lang="en-US" b="1" dirty="0">
                <a:solidFill>
                  <a:srgbClr val="FF9933"/>
                </a:solidFill>
              </a:rPr>
              <a:t>Load or connect Necessary Data.</a:t>
            </a:r>
          </a:p>
          <a:p>
            <a:pPr marL="400050" indent="-400050">
              <a:buClrTx/>
              <a:buFont typeface="+mj-lt"/>
              <a:buAutoNum type="romanUcPeriod"/>
            </a:pPr>
            <a:r>
              <a:rPr lang="en-US" b="1" dirty="0">
                <a:solidFill>
                  <a:srgbClr val="FF9933"/>
                </a:solidFill>
              </a:rPr>
              <a:t>Do ETL Process if Require</a:t>
            </a:r>
          </a:p>
          <a:p>
            <a:pPr marL="400050" indent="-400050">
              <a:buClrTx/>
              <a:buFont typeface="+mj-lt"/>
              <a:buAutoNum type="romanUcPeriod"/>
            </a:pPr>
            <a:r>
              <a:rPr lang="en-US" b="1" dirty="0">
                <a:solidFill>
                  <a:srgbClr val="FF9933"/>
                </a:solidFill>
              </a:rPr>
              <a:t>Create or add features if require with help of DAX</a:t>
            </a:r>
          </a:p>
          <a:p>
            <a:pPr marL="400050" indent="-400050">
              <a:buClrTx/>
              <a:buFont typeface="+mj-lt"/>
              <a:buAutoNum type="romanUcPeriod"/>
            </a:pPr>
            <a:r>
              <a:rPr lang="en-US" b="1" dirty="0">
                <a:solidFill>
                  <a:srgbClr val="FF9933"/>
                </a:solidFill>
              </a:rPr>
              <a:t>Create visual based on Features and by using different chart and Graph.</a:t>
            </a:r>
          </a:p>
          <a:p>
            <a:pPr marL="400050" indent="-400050">
              <a:buClrTx/>
              <a:buFont typeface="+mj-lt"/>
              <a:buAutoNum type="romanUcPeriod"/>
            </a:pPr>
            <a:r>
              <a:rPr lang="en-US" b="1" dirty="0">
                <a:solidFill>
                  <a:srgbClr val="FF9933"/>
                </a:solidFill>
              </a:rPr>
              <a:t>Create Dashboard.</a:t>
            </a:r>
          </a:p>
          <a:p>
            <a:pPr>
              <a:buClr>
                <a:schemeClr val="bg1"/>
              </a:buClr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F80CF-2947-9CAD-6B06-46683100A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33601"/>
            <a:ext cx="4758578" cy="34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4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6CFE-11D0-C93B-4198-5C45ACB5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/>
              <a:t>DATA Visualization in Power BI Using </a:t>
            </a:r>
            <a:br>
              <a:rPr lang="en-US" sz="2800" b="1" dirty="0"/>
            </a:br>
            <a:r>
              <a:rPr lang="en-US" sz="2800" b="1" dirty="0"/>
              <a:t>Web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19E4-E45A-26CF-1C75-C55F1D0B2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988" y="1622612"/>
            <a:ext cx="6392088" cy="4288610"/>
          </a:xfrm>
        </p:spPr>
        <p:txBody>
          <a:bodyPr/>
          <a:lstStyle/>
          <a:p>
            <a:pPr>
              <a:buClr>
                <a:schemeClr val="bg1"/>
              </a:buClr>
              <a:buSzPct val="104000"/>
              <a:buFont typeface="Wingdings" panose="05000000000000000000" pitchFamily="2" charset="2"/>
              <a:buChar char="q"/>
            </a:pPr>
            <a:r>
              <a:rPr lang="en-US" dirty="0"/>
              <a:t>Web Connectivity include extraction of data from Web .</a:t>
            </a:r>
          </a:p>
          <a:p>
            <a:pPr>
              <a:buClr>
                <a:schemeClr val="bg1"/>
              </a:buClr>
              <a:buSzPct val="104000"/>
              <a:buFont typeface="Wingdings" panose="05000000000000000000" pitchFamily="2" charset="2"/>
              <a:buChar char="q"/>
            </a:pPr>
            <a:r>
              <a:rPr lang="en-US" dirty="0"/>
              <a:t>Clean it or do ETL Process. </a:t>
            </a:r>
          </a:p>
          <a:p>
            <a:pPr>
              <a:buClr>
                <a:schemeClr val="bg1"/>
              </a:buClr>
              <a:buSzPct val="104000"/>
              <a:buFont typeface="Wingdings" panose="05000000000000000000" pitchFamily="2" charset="2"/>
              <a:buChar char="q"/>
            </a:pPr>
            <a:r>
              <a:rPr lang="en-US" dirty="0"/>
              <a:t>Lastly Visualizes it using different Chart and Graphs. And Create Dashboards.</a:t>
            </a:r>
          </a:p>
          <a:p>
            <a:pPr marL="0" indent="0">
              <a:buClr>
                <a:schemeClr val="bg1"/>
              </a:buClr>
              <a:buSzPct val="104000"/>
              <a:buNone/>
            </a:pPr>
            <a:r>
              <a:rPr lang="en-US" dirty="0"/>
              <a:t>Links : (to extract tables from web)</a:t>
            </a:r>
          </a:p>
          <a:p>
            <a:pPr>
              <a:buClr>
                <a:schemeClr val="bg1"/>
              </a:buClr>
              <a:buSzPct val="104000"/>
            </a:pPr>
            <a:r>
              <a:rPr lang="en-US" sz="1400" dirty="0">
                <a:hlinkClick r:id="rId2"/>
              </a:rPr>
              <a:t>https://www.espncricinfo.com/records/team/batting-most-runs-career/india-6/test-matches-1</a:t>
            </a:r>
            <a:r>
              <a:rPr lang="en-US" sz="1400" dirty="0"/>
              <a:t> </a:t>
            </a:r>
          </a:p>
          <a:p>
            <a:pPr>
              <a:buClr>
                <a:schemeClr val="bg1"/>
              </a:buClr>
              <a:buSzPct val="104000"/>
            </a:pPr>
            <a:r>
              <a:rPr lang="en-US" sz="1400" dirty="0">
                <a:hlinkClick r:id="rId3"/>
              </a:rPr>
              <a:t>https://www.espncricinfo.com/records/team/batting-most-runs-career/india-6/one-day-internationals-2</a:t>
            </a:r>
            <a:r>
              <a:rPr lang="en-US" sz="1400" dirty="0"/>
              <a:t> </a:t>
            </a:r>
          </a:p>
          <a:p>
            <a:pPr>
              <a:buClr>
                <a:schemeClr val="bg1"/>
              </a:buClr>
              <a:buSzPct val="104000"/>
            </a:pPr>
            <a:r>
              <a:rPr lang="en-US" sz="1400" dirty="0">
                <a:hlinkClick r:id="rId4"/>
              </a:rPr>
              <a:t>https://www.espncricinfo.com/records/team/batting-most-runs-career/india-6/twenty20-internationals-3</a:t>
            </a:r>
            <a:r>
              <a:rPr lang="en-US" sz="1400" dirty="0"/>
              <a:t> </a:t>
            </a:r>
          </a:p>
          <a:p>
            <a:pPr marL="0" indent="0">
              <a:buClr>
                <a:schemeClr val="bg1"/>
              </a:buClr>
              <a:buSzPct val="104000"/>
              <a:buNone/>
            </a:pPr>
            <a:endParaRPr lang="en-US" dirty="0"/>
          </a:p>
          <a:p>
            <a:pPr>
              <a:buClr>
                <a:schemeClr val="bg1"/>
              </a:buClr>
              <a:buSzPct val="1040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FE25E-6078-4A01-7317-543862A77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Content On web Page 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7DAA8-F97B-CAB2-3045-8F100BB64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987" y="2671483"/>
            <a:ext cx="3415554" cy="29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6755-B3DA-FC3A-38E7-8FA9F31B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09"/>
            <a:ext cx="8911687" cy="1877043"/>
          </a:xfrm>
        </p:spPr>
        <p:txBody>
          <a:bodyPr>
            <a:normAutofit fontScale="90000"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 u="sng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Web Connectivity :</a:t>
            </a:r>
            <a:br>
              <a:rPr lang="en-US" sz="2700" u="sng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Power BI , then click on get data and select Web Option .</a:t>
            </a:r>
            <a:br>
              <a:rPr lang="en-US" sz="22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Paste the </a:t>
            </a:r>
            <a:r>
              <a:rPr lang="en-US" sz="22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22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which we have to load the data : </a:t>
            </a:r>
            <a:br>
              <a:rPr lang="en-US" sz="22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 am using 3 </a:t>
            </a:r>
            <a:r>
              <a:rPr lang="en-US" sz="22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22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get 3 different tables for batting stats analysis  for  : test , ODI , T20 </a:t>
            </a:r>
            <a:br>
              <a:rPr lang="en-US" sz="22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2A55E-029D-AADB-CED6-68699E26EC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2924" y="2644528"/>
            <a:ext cx="4314825" cy="377762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4D1FEA-22E9-9B17-65DE-6C3490EDE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3" y="2644528"/>
            <a:ext cx="4313238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6069-13D6-1C5D-E8CF-D64718AB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Proper table and load the table : </a:t>
            </a:r>
            <a:b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 this step for all the 3 links and load necessary tables :  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F63F5-F9DE-8635-0922-F71F66EEB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718" y="2133600"/>
            <a:ext cx="963705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4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33BD-328F-9208-DC92-EDE189F1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9" y="624110"/>
            <a:ext cx="5665693" cy="1280890"/>
          </a:xfrm>
        </p:spPr>
        <p:txBody>
          <a:bodyPr>
            <a:normAutofit fontScale="9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that Transform data to do ETL Process 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CF4B-EEB6-8AC0-E69A-9D5F70D5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082" y="2133600"/>
            <a:ext cx="5414683" cy="3777622"/>
          </a:xfrm>
        </p:spPr>
        <p:txBody>
          <a:bodyPr>
            <a:normAutofit/>
          </a:bodyPr>
          <a:lstStyle/>
          <a:p>
            <a:r>
              <a:rPr lang="en-US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ETL- Extract Transform Load </a:t>
            </a:r>
          </a:p>
          <a:p>
            <a:r>
              <a:rPr lang="en-US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Includes :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sz="20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Unnecessary columns and rows.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sz="2000" b="1" i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hange data type of the columns if needed.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sz="2000" b="1" i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the Data using Appropriate Functions </a:t>
            </a:r>
          </a:p>
          <a:p>
            <a:pPr>
              <a:buClr>
                <a:schemeClr val="bg1"/>
              </a:buClr>
              <a:buFont typeface="+mj-lt"/>
              <a:buAutoNum type="arabicPeriod"/>
            </a:pPr>
            <a:r>
              <a:rPr lang="en-US" sz="20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Load the data.</a:t>
            </a:r>
          </a:p>
          <a:p>
            <a:pPr marL="0" indent="0">
              <a:buClr>
                <a:schemeClr val="bg1"/>
              </a:buCl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7955D-3658-5188-1BAF-FA069A26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3" y="1622612"/>
            <a:ext cx="4975413" cy="42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179B-7FF0-EF3A-C404-9CC1C2D8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424" y="224118"/>
            <a:ext cx="3915987" cy="93232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Deleting Columns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512DE-0CA8-5BC2-5A48-86E250C47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78424" y="1598613"/>
            <a:ext cx="3915987" cy="4262436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this table Column span is present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need Span Column in table ; so delete it.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ust right click on it &gt; remove Column.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Follow this step for other 2 tables since features are same in all the tables 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84971-E05F-1E7A-4C23-E1A2F8775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212" y="1389529"/>
            <a:ext cx="4975412" cy="4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67B-91D1-15E5-428F-4535E3B1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/>
              <a:t>Change the Datatype of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4F427-C91B-28BC-AE1C-5C80F317F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In table 1</a:t>
            </a:r>
            <a:r>
              <a:rPr lang="en-US" sz="1600" b="1" baseline="30000" dirty="0">
                <a:solidFill>
                  <a:schemeClr val="bg1"/>
                </a:solidFill>
              </a:rPr>
              <a:t>st</a:t>
            </a:r>
            <a:r>
              <a:rPr lang="en-US" sz="1600" b="1" dirty="0">
                <a:solidFill>
                  <a:schemeClr val="bg1"/>
                </a:solidFill>
              </a:rPr>
              <a:t> rename the columns name if needed 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Then change the Datatype of Column.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In this Data for Matches and inning Column the data is in numeric string format but the datatype of column is string.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Then change the datatype of column to Whole numbers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</a:rPr>
              <a:t>Follow this steps for remaining columns.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BB5A1-FAED-07D3-E3A2-0F225021B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1353670"/>
            <a:ext cx="5181600" cy="4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311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1870</TotalTime>
  <Words>1159</Words>
  <Application>Microsoft Office PowerPoint</Application>
  <PresentationFormat>Widescreen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Bahnschrift</vt:lpstr>
      <vt:lpstr>Calibri</vt:lpstr>
      <vt:lpstr>Century Gothic</vt:lpstr>
      <vt:lpstr>Sitka Subheading Semibold</vt:lpstr>
      <vt:lpstr>Trebuchet MS</vt:lpstr>
      <vt:lpstr>Wingdings</vt:lpstr>
      <vt:lpstr>Wingdings 3</vt:lpstr>
      <vt:lpstr>Wisp</vt:lpstr>
      <vt:lpstr>Indian Cricket Team Batting Stats  Analysis Of all time Using  POWER BI                    N   </vt:lpstr>
      <vt:lpstr>WHAT IS POWER BI ?</vt:lpstr>
      <vt:lpstr>DATA VISUALIZATION WITH POWER BI  </vt:lpstr>
      <vt:lpstr>DATA Visualization in Power BI Using  Web Connectivity</vt:lpstr>
      <vt:lpstr>For Web Connectivity : Open Power BI , then click on get data and select Web Option .  Paste the url from which we have to load the data :  Here I am using 3 url to get 3 different tables for batting stats analysis  for  : test , ODI , T20  </vt:lpstr>
      <vt:lpstr>Select Proper table and load the table :  Follow this step for all the 3 links and load necessary tables :   </vt:lpstr>
      <vt:lpstr>After that Transform data to do ETL Process   </vt:lpstr>
      <vt:lpstr>Deleting Columns :</vt:lpstr>
      <vt:lpstr>Change the Datatype of Column</vt:lpstr>
      <vt:lpstr>DATA Cleaning Using Split Function :</vt:lpstr>
      <vt:lpstr>DATA Loading :         </vt:lpstr>
      <vt:lpstr>PowerPoint Presentation</vt:lpstr>
      <vt:lpstr>PowerPoint Presentation</vt:lpstr>
      <vt:lpstr>PowerPoint Presentation</vt:lpstr>
      <vt:lpstr>ODI Cricket Stats Analysis :</vt:lpstr>
      <vt:lpstr>PowerPoint Presentation</vt:lpstr>
      <vt:lpstr>PowerPoint Presentation</vt:lpstr>
      <vt:lpstr>T20 Batting Stats :</vt:lpstr>
      <vt:lpstr>PowerPoint Presentation</vt:lpstr>
      <vt:lpstr>Finally Dashboard For T20 Stats Also Ready</vt:lpstr>
      <vt:lpstr>After Creating three Dashboard on 1st Page I Created different Navigation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Cricket Team Batting Stats  Analysis Of all time Using  POWER BI                    N   </dc:title>
  <dc:creator>Manish Thale</dc:creator>
  <cp:lastModifiedBy>Manish Thale</cp:lastModifiedBy>
  <cp:revision>8</cp:revision>
  <dcterms:created xsi:type="dcterms:W3CDTF">2023-07-04T16:30:40Z</dcterms:created>
  <dcterms:modified xsi:type="dcterms:W3CDTF">2023-07-08T05:57:42Z</dcterms:modified>
</cp:coreProperties>
</file>